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16"/>
  </p:notesMasterIdLst>
  <p:sldIdLst>
    <p:sldId id="262" r:id="rId2"/>
    <p:sldId id="256" r:id="rId3"/>
    <p:sldId id="265" r:id="rId4"/>
    <p:sldId id="261" r:id="rId5"/>
    <p:sldId id="269" r:id="rId6"/>
    <p:sldId id="270" r:id="rId7"/>
    <p:sldId id="271" r:id="rId8"/>
    <p:sldId id="267" r:id="rId9"/>
    <p:sldId id="266" r:id="rId10"/>
    <p:sldId id="272" r:id="rId11"/>
    <p:sldId id="268" r:id="rId12"/>
    <p:sldId id="273" r:id="rId13"/>
    <p:sldId id="263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6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1A35"/>
    <a:srgbClr val="E1E6EA"/>
    <a:srgbClr val="E1E7EB"/>
    <a:srgbClr val="E4E8ED"/>
    <a:srgbClr val="E0E5E9"/>
    <a:srgbClr val="939EA9"/>
    <a:srgbClr val="00071E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074" autoAdjust="0"/>
    <p:restoredTop sz="93111" autoAdjust="0"/>
  </p:normalViewPr>
  <p:slideViewPr>
    <p:cSldViewPr snapToGrid="0">
      <p:cViewPr>
        <p:scale>
          <a:sx n="70" d="100"/>
          <a:sy n="70" d="100"/>
        </p:scale>
        <p:origin x="126" y="-390"/>
      </p:cViewPr>
      <p:guideLst>
        <p:guide orient="horz" pos="1366"/>
        <p:guide pos="11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BA493-3D4A-4D2E-93A8-F76E59F63050}" type="datetimeFigureOut">
              <a:rPr lang="en-CA" smtClean="0"/>
              <a:t>06-Jun-2026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C3481-3555-42F2-BA7B-45341DABCE7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8960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Architect-s-Guide-to-a-Reference-Architecture-for-an-AI_ML-Datalake.jpg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DC3481-3555-42F2-BA7B-45341DABCE79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4102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_cov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 userDrawn="1"/>
        </p:nvSpPr>
        <p:spPr bwMode="auto">
          <a:xfrm>
            <a:off x="11936993" y="6621463"/>
            <a:ext cx="215900" cy="211137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/>
        </p:spPr>
        <p:txBody>
          <a:bodyPr lIns="9144" tIns="9144" rIns="9144" bIns="9144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</a:pPr>
            <a:fld id="{A4164569-A420-47A0-897F-A5943B2F2D89}" type="slidenum">
              <a:rPr lang="en-US" altLang="en-US" sz="1000">
                <a:solidFill>
                  <a:schemeClr val="bg1"/>
                </a:solidFill>
              </a:rPr>
              <a:pPr algn="ctr">
                <a:lnSpc>
                  <a:spcPct val="80000"/>
                </a:lnSpc>
              </a:pPr>
              <a:t>‹#›</a:t>
            </a:fld>
            <a:endParaRPr lang="en-US" altLang="en-US" sz="1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484" y="10973"/>
            <a:ext cx="2017516" cy="82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333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BE986E-04A0-4480-91C2-41EF43F55259}" type="datetimeFigureOut">
              <a:rPr lang="en-CA" smtClean="0"/>
              <a:t>06-Jun-2026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350689-E98B-4B5C-84DE-4648AFD6C9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008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BE986E-04A0-4480-91C2-41EF43F55259}" type="datetimeFigureOut">
              <a:rPr lang="en-CA" smtClean="0"/>
              <a:t>06-Jun-2026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350689-E98B-4B5C-84DE-4648AFD6C9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1526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BE986E-04A0-4480-91C2-41EF43F55259}" type="datetimeFigureOut">
              <a:rPr lang="en-CA" smtClean="0"/>
              <a:t>06-Jun-2026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350689-E98B-4B5C-84DE-4648AFD6C9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1520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BE986E-04A0-4480-91C2-41EF43F55259}" type="datetimeFigureOut">
              <a:rPr lang="en-CA" smtClean="0"/>
              <a:t>06-Jun-2026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350689-E98B-4B5C-84DE-4648AFD6C9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5539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_cov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163" y="2714625"/>
            <a:ext cx="34956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87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_page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Slide Number Placeholder 2"/>
          <p:cNvSpPr>
            <a:spLocks noGrp="1"/>
          </p:cNvSpPr>
          <p:nvPr userDrawn="1"/>
        </p:nvSpPr>
        <p:spPr bwMode="auto">
          <a:xfrm>
            <a:off x="11936993" y="6621463"/>
            <a:ext cx="215900" cy="21113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/>
        </p:spPr>
        <p:txBody>
          <a:bodyPr lIns="9144" tIns="9144" rIns="9144" bIns="9144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</a:pPr>
            <a:fld id="{A4164569-A420-47A0-897F-A5943B2F2D89}" type="slidenum">
              <a:rPr lang="en-US" altLang="en-US" sz="1000">
                <a:solidFill>
                  <a:schemeClr val="bg1"/>
                </a:solidFill>
              </a:rPr>
              <a:pPr algn="ctr">
                <a:lnSpc>
                  <a:spcPct val="80000"/>
                </a:lnSpc>
              </a:pPr>
              <a:t>‹#›</a:t>
            </a:fld>
            <a:endParaRPr lang="en-US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130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_end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Slide Number Placeholder 2"/>
          <p:cNvSpPr>
            <a:spLocks noGrp="1"/>
          </p:cNvSpPr>
          <p:nvPr userDrawn="1"/>
        </p:nvSpPr>
        <p:spPr bwMode="auto">
          <a:xfrm>
            <a:off x="11936993" y="6621463"/>
            <a:ext cx="215900" cy="21113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/>
        </p:spPr>
        <p:txBody>
          <a:bodyPr lIns="9144" tIns="9144" rIns="9144" bIns="9144"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</a:pPr>
            <a:fld id="{A4164569-A420-47A0-897F-A5943B2F2D89}" type="slidenum">
              <a:rPr lang="en-US" altLang="en-US" sz="1000">
                <a:solidFill>
                  <a:schemeClr val="tx1"/>
                </a:solidFill>
              </a:rPr>
              <a:pPr algn="ctr">
                <a:lnSpc>
                  <a:spcPct val="80000"/>
                </a:lnSpc>
              </a:pPr>
              <a:t>‹#›</a:t>
            </a:fld>
            <a:endParaRPr lang="en-US" altLang="en-US" sz="10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013" y="4484320"/>
            <a:ext cx="1374611" cy="148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40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BE986E-04A0-4480-91C2-41EF43F55259}" type="datetimeFigureOut">
              <a:rPr lang="en-CA" smtClean="0"/>
              <a:t>06-Jun-2026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350689-E98B-4B5C-84DE-4648AFD6C9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2003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BE986E-04A0-4480-91C2-41EF43F55259}" type="datetimeFigureOut">
              <a:rPr lang="en-CA" smtClean="0"/>
              <a:t>06-Jun-2026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350689-E98B-4B5C-84DE-4648AFD6C9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3281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BE986E-04A0-4480-91C2-41EF43F55259}" type="datetimeFigureOut">
              <a:rPr lang="en-CA" smtClean="0"/>
              <a:t>06-Jun-2026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350689-E98B-4B5C-84DE-4648AFD6C9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558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BE986E-04A0-4480-91C2-41EF43F55259}" type="datetimeFigureOut">
              <a:rPr lang="en-CA" smtClean="0"/>
              <a:t>06-Jun-2026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350689-E98B-4B5C-84DE-4648AFD6C9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3170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BE986E-04A0-4480-91C2-41EF43F55259}" type="datetimeFigureOut">
              <a:rPr lang="en-CA" smtClean="0"/>
              <a:t>06-Jun-2026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350689-E98B-4B5C-84DE-4648AFD6C9B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308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496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8" r:id="rId2"/>
    <p:sldLayoutId id="2147483666" r:id="rId3"/>
    <p:sldLayoutId id="2147483677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1" b="30140"/>
          <a:stretch/>
        </p:blipFill>
        <p:spPr>
          <a:xfrm>
            <a:off x="-340415" y="5617028"/>
            <a:ext cx="12532415" cy="1436915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76084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737" y="1325125"/>
            <a:ext cx="92715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smtClean="0">
                <a:solidFill>
                  <a:srgbClr val="E1E7EB"/>
                </a:solidFill>
              </a:rPr>
              <a:t>How </a:t>
            </a:r>
            <a:r>
              <a:rPr lang="en-CA" sz="3200" dirty="0" err="1" smtClean="0">
                <a:solidFill>
                  <a:srgbClr val="E1E7EB"/>
                </a:solidFill>
              </a:rPr>
              <a:t>stAI</a:t>
            </a:r>
            <a:r>
              <a:rPr lang="en-CA" sz="3200" dirty="0" smtClean="0">
                <a:solidFill>
                  <a:srgbClr val="E1E7EB"/>
                </a:solidFill>
              </a:rPr>
              <a:t> Works – zoom in 200% for </a:t>
            </a:r>
            <a:r>
              <a:rPr lang="en-CA" sz="3200" dirty="0" err="1" smtClean="0">
                <a:solidFill>
                  <a:srgbClr val="E1E7EB"/>
                </a:solidFill>
              </a:rPr>
              <a:t>monorepo</a:t>
            </a:r>
            <a:r>
              <a:rPr lang="en-CA" sz="3200" dirty="0">
                <a:solidFill>
                  <a:srgbClr val="E1E7EB"/>
                </a:solidFill>
              </a:rPr>
              <a:t> mr15</a:t>
            </a:r>
          </a:p>
          <a:p>
            <a:endParaRPr lang="en-CA" sz="3200" dirty="0">
              <a:solidFill>
                <a:srgbClr val="E1E7EB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4738" y="2195383"/>
            <a:ext cx="96159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srgbClr val="E1E6EA"/>
                </a:solidFill>
              </a:rPr>
              <a:t>Go ecosystem for: desktop </a:t>
            </a:r>
            <a:r>
              <a:rPr lang="en-US" sz="2000" dirty="0">
                <a:solidFill>
                  <a:srgbClr val="E1E6EA"/>
                </a:solidFill>
              </a:rPr>
              <a:t>PC, </a:t>
            </a:r>
            <a:r>
              <a:rPr lang="en-US" sz="2000" dirty="0" smtClean="0">
                <a:solidFill>
                  <a:srgbClr val="E1E6EA"/>
                </a:solidFill>
              </a:rPr>
              <a:t>laptop</a:t>
            </a:r>
            <a:r>
              <a:rPr lang="en-US" sz="2000" dirty="0">
                <a:solidFill>
                  <a:srgbClr val="E1E6EA"/>
                </a:solidFill>
              </a:rPr>
              <a:t>, Raspberry Pi, </a:t>
            </a:r>
            <a:r>
              <a:rPr lang="en-US" sz="2000" dirty="0" smtClean="0">
                <a:solidFill>
                  <a:srgbClr val="E1E6EA"/>
                </a:solidFill>
              </a:rPr>
              <a:t>industrial </a:t>
            </a:r>
            <a:r>
              <a:rPr lang="en-US" sz="2000" dirty="0">
                <a:solidFill>
                  <a:srgbClr val="E1E6EA"/>
                </a:solidFill>
              </a:rPr>
              <a:t>PC, </a:t>
            </a:r>
            <a:r>
              <a:rPr lang="en-US" sz="2000" dirty="0" smtClean="0">
                <a:solidFill>
                  <a:srgbClr val="E1E6EA"/>
                </a:solidFill>
              </a:rPr>
              <a:t>embedded </a:t>
            </a:r>
            <a:r>
              <a:rPr lang="en-US" sz="2000" dirty="0">
                <a:solidFill>
                  <a:srgbClr val="E1E6EA"/>
                </a:solidFill>
              </a:rPr>
              <a:t>Linux device, </a:t>
            </a:r>
            <a:r>
              <a:rPr lang="en-US" sz="2000" dirty="0" smtClean="0">
                <a:solidFill>
                  <a:srgbClr val="E1E6EA"/>
                </a:solidFill>
              </a:rPr>
              <a:t>touchscreen </a:t>
            </a:r>
            <a:r>
              <a:rPr lang="en-US" sz="2000" dirty="0">
                <a:solidFill>
                  <a:srgbClr val="E1E6EA"/>
                </a:solidFill>
              </a:rPr>
              <a:t>kiosk.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srgbClr val="E1E6EA"/>
                </a:solidFill>
              </a:rPr>
              <a:t>Zoom200-20</a:t>
            </a:r>
            <a:r>
              <a:rPr lang="en-US" sz="2000" dirty="0">
                <a:solidFill>
                  <a:srgbClr val="E1E6EA"/>
                </a:solidFill>
              </a:rPr>
              <a:t>: Fyne is the strongest GUI option in the Go ecosystem, especially for cross‑platform desktop </a:t>
            </a:r>
            <a:r>
              <a:rPr lang="en-US" sz="2000" dirty="0" smtClean="0">
                <a:solidFill>
                  <a:srgbClr val="E1E6EA"/>
                </a:solidFill>
              </a:rPr>
              <a:t>apps</a:t>
            </a:r>
            <a:r>
              <a:rPr lang="en-US" sz="2000" dirty="0">
                <a:solidFill>
                  <a:srgbClr val="E1E6EA"/>
                </a:solidFill>
              </a:rPr>
              <a:t>: d</a:t>
            </a:r>
            <a:r>
              <a:rPr lang="en-US" sz="2000" dirty="0" smtClean="0">
                <a:solidFill>
                  <a:srgbClr val="E1E6EA"/>
                </a:solidFill>
              </a:rPr>
              <a:t>rone </a:t>
            </a:r>
            <a:r>
              <a:rPr lang="en-US" sz="2000" dirty="0">
                <a:solidFill>
                  <a:srgbClr val="E1E6EA"/>
                </a:solidFill>
              </a:rPr>
              <a:t>Ground Control Station (GCS), </a:t>
            </a:r>
            <a:r>
              <a:rPr lang="en-US" sz="2000" dirty="0" smtClean="0">
                <a:solidFill>
                  <a:srgbClr val="E1E6EA"/>
                </a:solidFill>
              </a:rPr>
              <a:t>Robot </a:t>
            </a:r>
            <a:r>
              <a:rPr lang="en-US" sz="2000" dirty="0">
                <a:solidFill>
                  <a:srgbClr val="E1E6EA"/>
                </a:solidFill>
              </a:rPr>
              <a:t>Arm </a:t>
            </a:r>
            <a:r>
              <a:rPr lang="en-US" sz="2000" dirty="0" smtClean="0">
                <a:solidFill>
                  <a:srgbClr val="E1E6EA"/>
                </a:solidFill>
              </a:rPr>
              <a:t>Controller, cross‑platform </a:t>
            </a:r>
            <a:r>
              <a:rPr lang="en-US" sz="2000" dirty="0">
                <a:solidFill>
                  <a:srgbClr val="E1E6EA"/>
                </a:solidFill>
              </a:rPr>
              <a:t>from 1 codebase. Fyne follows Material Design principles and uses OpenGL for rendering</a:t>
            </a:r>
            <a:r>
              <a:rPr lang="en-US" sz="2000" dirty="0" smtClean="0">
                <a:solidFill>
                  <a:srgbClr val="E1E6EA"/>
                </a:solidFill>
              </a:rPr>
              <a:t>. Apps </a:t>
            </a:r>
            <a:r>
              <a:rPr lang="en-US" sz="2000" dirty="0">
                <a:solidFill>
                  <a:srgbClr val="E1E6EA"/>
                </a:solidFill>
              </a:rPr>
              <a:t>look modern, clean and consistent across platforms. </a:t>
            </a:r>
            <a:endParaRPr lang="en-US" sz="2000" dirty="0" smtClean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srgbClr val="E1E6EA"/>
                </a:solidFill>
              </a:rPr>
              <a:t>Zoom200-21: make.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srgbClr val="E1E6EA"/>
                </a:solidFill>
              </a:rPr>
              <a:t>Zoom200-22: fy2 (enterprise app, disconnect DB to test), and Microwave (control station ).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srgbClr val="E1E6EA"/>
                </a:solidFill>
              </a:rPr>
              <a:t>Zoom200-23: unit tests</a:t>
            </a:r>
            <a:r>
              <a:rPr lang="en-US" sz="2000" dirty="0">
                <a:solidFill>
                  <a:srgbClr val="E1E6EA"/>
                </a:solidFill>
              </a:rPr>
              <a:t>, integration </a:t>
            </a:r>
            <a:r>
              <a:rPr lang="en-US" sz="2000" dirty="0" smtClean="0">
                <a:solidFill>
                  <a:srgbClr val="E1E6EA"/>
                </a:solidFill>
              </a:rPr>
              <a:t>test</a:t>
            </a:r>
            <a:r>
              <a:rPr lang="en-US" sz="2000" dirty="0">
                <a:solidFill>
                  <a:srgbClr val="E1E6EA"/>
                </a:solidFill>
              </a:rPr>
              <a:t>, Fuzz </a:t>
            </a:r>
            <a:r>
              <a:rPr lang="en-US" sz="2000" dirty="0" smtClean="0">
                <a:solidFill>
                  <a:srgbClr val="E1E6EA"/>
                </a:solidFill>
              </a:rPr>
              <a:t>test</a:t>
            </a:r>
            <a:r>
              <a:rPr lang="en-US" sz="2000" dirty="0">
                <a:solidFill>
                  <a:srgbClr val="E1E6EA"/>
                </a:solidFill>
              </a:rPr>
              <a:t>, Benchmarks </a:t>
            </a:r>
            <a:r>
              <a:rPr lang="en-US" sz="2000" dirty="0" smtClean="0">
                <a:solidFill>
                  <a:srgbClr val="E1E6EA"/>
                </a:solidFill>
              </a:rPr>
              <a:t>test.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srgbClr val="E1E6EA"/>
                </a:solidFill>
              </a:rPr>
              <a:t>Zoom200-24: health check </a:t>
            </a:r>
            <a:r>
              <a:rPr lang="en-US" sz="2000" dirty="0" err="1" smtClean="0">
                <a:solidFill>
                  <a:srgbClr val="E1E6EA"/>
                </a:solidFill>
              </a:rPr>
              <a:t>monorepo</a:t>
            </a:r>
            <a:r>
              <a:rPr lang="en-US" sz="2000" dirty="0" smtClean="0">
                <a:solidFill>
                  <a:srgbClr val="E1E6EA"/>
                </a:solidFill>
              </a:rPr>
              <a:t>: many files, many people use.</a:t>
            </a:r>
            <a:endParaRPr lang="en-US" sz="2000" dirty="0">
              <a:solidFill>
                <a:srgbClr val="E1E6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12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737" y="1325125"/>
            <a:ext cx="62965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solidFill>
                  <a:srgbClr val="E1E7EB"/>
                </a:solidFill>
              </a:rPr>
              <a:t>Next </a:t>
            </a:r>
            <a:r>
              <a:rPr lang="en-CA" sz="3200" dirty="0" smtClean="0">
                <a:solidFill>
                  <a:srgbClr val="E1E7EB"/>
                </a:solidFill>
              </a:rPr>
              <a:t>Steps (brain storm)</a:t>
            </a:r>
            <a:endParaRPr lang="en-CA" sz="3200" dirty="0">
              <a:solidFill>
                <a:srgbClr val="E1E7EB"/>
              </a:solidFill>
            </a:endParaRPr>
          </a:p>
          <a:p>
            <a:endParaRPr lang="en-CA" sz="3200" dirty="0">
              <a:solidFill>
                <a:srgbClr val="E1E7EB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4738" y="2195383"/>
            <a:ext cx="96159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For details please refer file: stAI_Demo_Playbook.docx, thanks to </a:t>
            </a:r>
            <a:r>
              <a:rPr lang="en-US" sz="2400" dirty="0" err="1" smtClean="0">
                <a:solidFill>
                  <a:srgbClr val="E1E6EA"/>
                </a:solidFill>
              </a:rPr>
              <a:t>Sherine</a:t>
            </a:r>
            <a:r>
              <a:rPr lang="en-US" sz="2400" dirty="0" smtClean="0">
                <a:solidFill>
                  <a:srgbClr val="E1E6EA"/>
                </a:solidFill>
              </a:rPr>
              <a:t> </a:t>
            </a:r>
            <a:r>
              <a:rPr lang="en-US" sz="2400" dirty="0">
                <a:solidFill>
                  <a:srgbClr val="E1E6EA"/>
                </a:solidFill>
              </a:rPr>
              <a:t>!</a:t>
            </a:r>
            <a:endParaRPr lang="en-US" sz="2400" dirty="0" smtClean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Branding: name, logo.</a:t>
            </a: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Re sell prevention: tech, legal warning $$$$$.</a:t>
            </a: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Share this PPT file.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Share video files improved (film professional software).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Finalize the shell files to customize VM.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Organized and versioning ZIP files for download.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Publish books, series of Lioness: </a:t>
            </a:r>
            <a:r>
              <a:rPr lang="en-US" sz="2400" dirty="0">
                <a:solidFill>
                  <a:srgbClr val="E1E6EA"/>
                </a:solidFill>
              </a:rPr>
              <a:t>Z2H </a:t>
            </a:r>
            <a:r>
              <a:rPr lang="en-US" sz="2400" dirty="0" smtClean="0">
                <a:solidFill>
                  <a:srgbClr val="E1E6EA"/>
                </a:solidFill>
              </a:rPr>
              <a:t>(zero to hero).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400" dirty="0" smtClean="0">
              <a:solidFill>
                <a:srgbClr val="E1E6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0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737" y="1325125"/>
            <a:ext cx="9444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E1E7EB"/>
                </a:solidFill>
              </a:rPr>
              <a:t>Publish books: </a:t>
            </a:r>
            <a:r>
              <a:rPr lang="en-US" sz="3200" dirty="0">
                <a:solidFill>
                  <a:srgbClr val="E1E7EB"/>
                </a:solidFill>
              </a:rPr>
              <a:t>series of Lioness: Z2H (zero to hero</a:t>
            </a:r>
            <a:r>
              <a:rPr lang="en-US" sz="3200" dirty="0" smtClean="0">
                <a:solidFill>
                  <a:srgbClr val="E1E7EB"/>
                </a:solidFill>
              </a:rPr>
              <a:t>)</a:t>
            </a:r>
            <a:endParaRPr lang="en-CA" sz="3200" dirty="0">
              <a:solidFill>
                <a:srgbClr val="E1E7EB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4738" y="2195383"/>
            <a:ext cx="96159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Z2H: Robotics swarm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7EB"/>
                </a:solidFill>
              </a:rPr>
              <a:t>Z2H: AI and programming and concepts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7EB"/>
                </a:solidFill>
              </a:rPr>
              <a:t>Z2H: full stack: Node JS, React, Express JS, AI tools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7EB"/>
                </a:solidFill>
              </a:rPr>
              <a:t>Z2H: none SQL </a:t>
            </a:r>
            <a:r>
              <a:rPr lang="en-US" sz="2400" dirty="0" err="1" smtClean="0">
                <a:solidFill>
                  <a:srgbClr val="E1E7EB"/>
                </a:solidFill>
              </a:rPr>
              <a:t>mongoDB</a:t>
            </a:r>
            <a:endParaRPr lang="en-US" sz="2400" dirty="0" smtClean="0">
              <a:solidFill>
                <a:srgbClr val="E1E7EB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7EB"/>
                </a:solidFill>
              </a:rPr>
              <a:t>Z2H: Vector DB, and embedding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7EB"/>
                </a:solidFill>
              </a:rPr>
              <a:t>Z2H: AI investor essential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7EB"/>
                </a:solidFill>
              </a:rPr>
              <a:t>Z2H</a:t>
            </a:r>
            <a:r>
              <a:rPr lang="en-US" sz="2400" dirty="0">
                <a:solidFill>
                  <a:srgbClr val="E1E7EB"/>
                </a:solidFill>
              </a:rPr>
              <a:t>: data </a:t>
            </a:r>
            <a:r>
              <a:rPr lang="en-US" sz="2400" dirty="0" smtClean="0">
                <a:solidFill>
                  <a:srgbClr val="E1E7EB"/>
                </a:solidFill>
              </a:rPr>
              <a:t>structure and algorithm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>
                <a:solidFill>
                  <a:srgbClr val="E1E7EB"/>
                </a:solidFill>
              </a:rPr>
              <a:t>stAI</a:t>
            </a:r>
            <a:r>
              <a:rPr lang="en-US" sz="2400" dirty="0" smtClean="0">
                <a:solidFill>
                  <a:srgbClr val="E1E7EB"/>
                </a:solidFill>
              </a:rPr>
              <a:t> product manual and physical machine companion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>
                <a:solidFill>
                  <a:srgbClr val="E1E7EB"/>
                </a:solidFill>
              </a:rPr>
              <a:t>stAI</a:t>
            </a:r>
            <a:r>
              <a:rPr lang="en-US" sz="2400" dirty="0" smtClean="0">
                <a:solidFill>
                  <a:srgbClr val="E1E7EB"/>
                </a:solidFill>
              </a:rPr>
              <a:t> education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400" dirty="0" smtClean="0">
              <a:solidFill>
                <a:srgbClr val="E1E6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24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737" y="1325125"/>
            <a:ext cx="26404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>
                <a:solidFill>
                  <a:srgbClr val="E1E7EB"/>
                </a:solidFill>
              </a:rPr>
              <a:t>Closing &amp; </a:t>
            </a:r>
            <a:r>
              <a:rPr lang="en-CA" sz="3200" dirty="0" smtClean="0">
                <a:solidFill>
                  <a:srgbClr val="E1E7EB"/>
                </a:solidFill>
              </a:rPr>
              <a:t>Q&amp;A</a:t>
            </a:r>
            <a:endParaRPr lang="en-CA" sz="3200" dirty="0">
              <a:solidFill>
                <a:srgbClr val="E1E7EB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4738" y="2195383"/>
            <a:ext cx="96159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Final </a:t>
            </a:r>
            <a:r>
              <a:rPr lang="en-US" sz="2400" dirty="0">
                <a:solidFill>
                  <a:srgbClr val="E1E6EA"/>
                </a:solidFill>
              </a:rPr>
              <a:t>Thoughts: </a:t>
            </a:r>
            <a:endParaRPr lang="en-US" sz="2400" dirty="0" smtClean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Open for Questions &amp; Discussion.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Contact us: 416 565 5122 admin@tomsk.tv</a:t>
            </a: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400" dirty="0" smtClean="0">
              <a:solidFill>
                <a:srgbClr val="E1E6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37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5682" y="4016924"/>
            <a:ext cx="6960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dirty="0">
                <a:solidFill>
                  <a:srgbClr val="E1E7EB"/>
                </a:solidFill>
              </a:rPr>
              <a:t>full </a:t>
            </a:r>
            <a:r>
              <a:rPr lang="en-CA" sz="4800" dirty="0" smtClean="0">
                <a:solidFill>
                  <a:srgbClr val="E1E7EB"/>
                </a:solidFill>
              </a:rPr>
              <a:t>stack AI dev machine</a:t>
            </a:r>
            <a:endParaRPr lang="en-CA" sz="4800" dirty="0">
              <a:solidFill>
                <a:srgbClr val="E1E7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39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97388" y="2000097"/>
            <a:ext cx="4461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4800" dirty="0" err="1" smtClean="0">
                <a:solidFill>
                  <a:srgbClr val="E1E7EB"/>
                </a:solidFill>
              </a:rPr>
              <a:t>stAI</a:t>
            </a:r>
            <a:r>
              <a:rPr lang="en-CA" sz="4800" dirty="0" smtClean="0">
                <a:solidFill>
                  <a:srgbClr val="E1E7EB"/>
                </a:solidFill>
              </a:rPr>
              <a:t> dev machine</a:t>
            </a:r>
            <a:endParaRPr lang="en-CA" sz="4800" dirty="0">
              <a:solidFill>
                <a:srgbClr val="E1E7E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45790" y="4655482"/>
            <a:ext cx="2574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 smtClean="0">
                <a:solidFill>
                  <a:srgbClr val="E1E7EB"/>
                </a:solidFill>
              </a:rPr>
              <a:t>Presenters: </a:t>
            </a:r>
            <a:r>
              <a:rPr lang="en-CA" sz="2400" dirty="0" err="1">
                <a:solidFill>
                  <a:srgbClr val="E1E7EB"/>
                </a:solidFill>
              </a:rPr>
              <a:t>Sherine</a:t>
            </a:r>
            <a:r>
              <a:rPr lang="en-CA" sz="2400" dirty="0">
                <a:solidFill>
                  <a:srgbClr val="E1E7EB"/>
                </a:solidFill>
              </a:rPr>
              <a:t> </a:t>
            </a:r>
            <a:r>
              <a:rPr lang="en-CA" sz="2400" dirty="0" err="1" smtClean="0">
                <a:solidFill>
                  <a:srgbClr val="E1E7EB"/>
                </a:solidFill>
              </a:rPr>
              <a:t>Marzouk</a:t>
            </a:r>
            <a:r>
              <a:rPr lang="en-CA" sz="2400" dirty="0" smtClean="0">
                <a:solidFill>
                  <a:srgbClr val="E1E7EB"/>
                </a:solidFill>
              </a:rPr>
              <a:t>, </a:t>
            </a:r>
            <a:r>
              <a:rPr lang="en-CA" sz="2400" dirty="0">
                <a:solidFill>
                  <a:srgbClr val="E1E7EB"/>
                </a:solidFill>
              </a:rPr>
              <a:t>Menghui </a:t>
            </a:r>
            <a:r>
              <a:rPr lang="en-CA" sz="2400" dirty="0" smtClean="0">
                <a:solidFill>
                  <a:srgbClr val="E1E7EB"/>
                </a:solidFill>
              </a:rPr>
              <a:t>Nie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09652" y="2815471"/>
            <a:ext cx="27488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 smtClean="0">
                <a:solidFill>
                  <a:srgbClr val="E1E7EB"/>
                </a:solidFill>
              </a:rPr>
              <a:t>full </a:t>
            </a:r>
            <a:r>
              <a:rPr lang="en-CA" sz="3200" dirty="0">
                <a:solidFill>
                  <a:srgbClr val="E1E7EB"/>
                </a:solidFill>
              </a:rPr>
              <a:t>stack for AI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77245" y="5024814"/>
            <a:ext cx="28432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4800" dirty="0" smtClean="0">
                <a:solidFill>
                  <a:srgbClr val="E1E7EB"/>
                </a:solidFill>
              </a:rPr>
              <a:t>WELCOME</a:t>
            </a:r>
            <a:endParaRPr lang="en-CA" sz="4800" dirty="0">
              <a:solidFill>
                <a:srgbClr val="E1E7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1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737" y="1325125"/>
            <a:ext cx="14460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 smtClean="0">
                <a:solidFill>
                  <a:srgbClr val="E1E7EB"/>
                </a:solidFill>
              </a:rPr>
              <a:t>Agenda</a:t>
            </a:r>
            <a:endParaRPr lang="en-CA" sz="3200" dirty="0">
              <a:solidFill>
                <a:srgbClr val="E1E7EB"/>
              </a:solidFill>
            </a:endParaRPr>
          </a:p>
          <a:p>
            <a:endParaRPr lang="en-CA" sz="3200" dirty="0">
              <a:solidFill>
                <a:srgbClr val="E1E7EB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4738" y="2195383"/>
            <a:ext cx="961593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Assumption</a:t>
            </a:r>
            <a:r>
              <a:rPr lang="en-US" sz="2400" dirty="0">
                <a:solidFill>
                  <a:srgbClr val="E1E6EA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E1E6EA"/>
                </a:solidFill>
              </a:rPr>
              <a:t>About the Presenters.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E1E6EA"/>
                </a:solidFill>
              </a:rPr>
              <a:t>The </a:t>
            </a:r>
            <a:r>
              <a:rPr lang="en-US" sz="2400" dirty="0" smtClean="0">
                <a:solidFill>
                  <a:srgbClr val="E1E6EA"/>
                </a:solidFill>
              </a:rPr>
              <a:t>Problem.</a:t>
            </a: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E1E6EA"/>
                </a:solidFill>
              </a:rPr>
              <a:t>The Solution – </a:t>
            </a:r>
            <a:r>
              <a:rPr lang="en-US" sz="2400" dirty="0" err="1" smtClean="0">
                <a:solidFill>
                  <a:srgbClr val="E1E6EA"/>
                </a:solidFill>
              </a:rPr>
              <a:t>stAI</a:t>
            </a:r>
            <a:r>
              <a:rPr lang="en-US" sz="2400" dirty="0" smtClean="0">
                <a:solidFill>
                  <a:srgbClr val="E1E6EA"/>
                </a:solidFill>
              </a:rPr>
              <a:t>.</a:t>
            </a: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Benefits </a:t>
            </a:r>
            <a:r>
              <a:rPr lang="en-US" sz="2400" dirty="0">
                <a:solidFill>
                  <a:srgbClr val="E1E6EA"/>
                </a:solidFill>
              </a:rPr>
              <a:t>of </a:t>
            </a:r>
            <a:r>
              <a:rPr lang="en-US" sz="2400" dirty="0" err="1" smtClean="0">
                <a:solidFill>
                  <a:srgbClr val="E1E6EA"/>
                </a:solidFill>
              </a:rPr>
              <a:t>stAI</a:t>
            </a:r>
            <a:r>
              <a:rPr lang="en-US" sz="2400" dirty="0" smtClean="0">
                <a:solidFill>
                  <a:srgbClr val="E1E6EA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E1E6EA"/>
                </a:solidFill>
              </a:rPr>
              <a:t>How </a:t>
            </a:r>
            <a:r>
              <a:rPr lang="en-US" sz="2400" dirty="0" err="1">
                <a:solidFill>
                  <a:srgbClr val="E1E6EA"/>
                </a:solidFill>
              </a:rPr>
              <a:t>stAI</a:t>
            </a:r>
            <a:r>
              <a:rPr lang="en-US" sz="2400" dirty="0">
                <a:solidFill>
                  <a:srgbClr val="E1E6EA"/>
                </a:solidFill>
              </a:rPr>
              <a:t> Works – zoom in 200</a:t>
            </a:r>
            <a:r>
              <a:rPr lang="en-US" sz="2400" dirty="0" smtClean="0">
                <a:solidFill>
                  <a:srgbClr val="E1E6EA"/>
                </a:solidFill>
              </a:rPr>
              <a:t>%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E1E6EA"/>
                </a:solidFill>
              </a:rPr>
              <a:t>How </a:t>
            </a:r>
            <a:r>
              <a:rPr lang="en-US" sz="2400" dirty="0" err="1">
                <a:solidFill>
                  <a:srgbClr val="E1E6EA"/>
                </a:solidFill>
              </a:rPr>
              <a:t>stAI</a:t>
            </a:r>
            <a:r>
              <a:rPr lang="en-US" sz="2400" dirty="0">
                <a:solidFill>
                  <a:srgbClr val="E1E6EA"/>
                </a:solidFill>
              </a:rPr>
              <a:t> Works – zoom in 200% for </a:t>
            </a:r>
            <a:r>
              <a:rPr lang="en-US" sz="2400" dirty="0" err="1">
                <a:solidFill>
                  <a:srgbClr val="E1E6EA"/>
                </a:solidFill>
              </a:rPr>
              <a:t>monorepo</a:t>
            </a:r>
            <a:r>
              <a:rPr lang="en-US" sz="2400" dirty="0">
                <a:solidFill>
                  <a:srgbClr val="E1E6EA"/>
                </a:solidFill>
              </a:rPr>
              <a:t> mr15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Next </a:t>
            </a:r>
            <a:r>
              <a:rPr lang="en-US" sz="2400" dirty="0">
                <a:solidFill>
                  <a:srgbClr val="E1E6EA"/>
                </a:solidFill>
              </a:rPr>
              <a:t>Steps (brain storm</a:t>
            </a:r>
            <a:r>
              <a:rPr lang="en-US" sz="2400" dirty="0" smtClean="0">
                <a:solidFill>
                  <a:srgbClr val="E1E6EA"/>
                </a:solidFill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E1E6EA"/>
                </a:solidFill>
              </a:rPr>
              <a:t>Publish books: series of Lioness: Z2H (zero to hero)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Closing </a:t>
            </a:r>
            <a:r>
              <a:rPr lang="en-US" sz="2400" dirty="0">
                <a:solidFill>
                  <a:srgbClr val="E1E6EA"/>
                </a:solidFill>
              </a:rPr>
              <a:t>&amp; Q&amp;A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400" dirty="0" smtClean="0">
              <a:solidFill>
                <a:srgbClr val="E1E6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12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737" y="1325125"/>
            <a:ext cx="21673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 smtClean="0">
                <a:solidFill>
                  <a:srgbClr val="E1E7EB"/>
                </a:solidFill>
              </a:rPr>
              <a:t>Assumption</a:t>
            </a:r>
            <a:endParaRPr lang="en-CA" sz="3200" dirty="0">
              <a:solidFill>
                <a:srgbClr val="E1E7EB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4738" y="2195383"/>
            <a:ext cx="96159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E1E6EA"/>
                </a:solidFill>
              </a:rPr>
              <a:t>To make </a:t>
            </a:r>
            <a:r>
              <a:rPr lang="en-US" sz="1600" dirty="0">
                <a:solidFill>
                  <a:srgbClr val="E1E6EA"/>
                </a:solidFill>
              </a:rPr>
              <a:t>sure more people can use, </a:t>
            </a:r>
            <a:r>
              <a:rPr lang="en-US" sz="1600" dirty="0" smtClean="0">
                <a:solidFill>
                  <a:srgbClr val="E1E6EA"/>
                </a:solidFill>
              </a:rPr>
              <a:t>even </a:t>
            </a:r>
            <a:r>
              <a:rPr lang="en-US" sz="1600" dirty="0">
                <a:solidFill>
                  <a:srgbClr val="E1E6EA"/>
                </a:solidFill>
              </a:rPr>
              <a:t>benefit </a:t>
            </a:r>
            <a:r>
              <a:rPr lang="en-US" sz="1600" dirty="0" smtClean="0">
                <a:solidFill>
                  <a:srgbClr val="E1E6EA"/>
                </a:solidFill>
              </a:rPr>
              <a:t>students.</a:t>
            </a:r>
            <a:endParaRPr lang="en-US" sz="16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E1E6EA"/>
                </a:solidFill>
              </a:rPr>
              <a:t>On even </a:t>
            </a:r>
            <a:r>
              <a:rPr lang="en-US" sz="1600" dirty="0">
                <a:solidFill>
                  <a:srgbClr val="E1E6EA"/>
                </a:solidFill>
              </a:rPr>
              <a:t>small </a:t>
            </a:r>
            <a:r>
              <a:rPr lang="en-US" sz="1600" dirty="0" err="1" smtClean="0">
                <a:solidFill>
                  <a:srgbClr val="E1E6EA"/>
                </a:solidFill>
              </a:rPr>
              <a:t>cpu</a:t>
            </a:r>
            <a:r>
              <a:rPr lang="en-US" sz="1600" dirty="0" smtClean="0">
                <a:solidFill>
                  <a:srgbClr val="E1E6EA"/>
                </a:solidFill>
              </a:rPr>
              <a:t>/ram computer </a:t>
            </a:r>
            <a:r>
              <a:rPr lang="en-US" sz="1600" dirty="0">
                <a:solidFill>
                  <a:srgbClr val="E1E6EA"/>
                </a:solidFill>
              </a:rPr>
              <a:t>can </a:t>
            </a:r>
            <a:r>
              <a:rPr lang="en-US" sz="1600" dirty="0" smtClean="0">
                <a:solidFill>
                  <a:srgbClr val="E1E6EA"/>
                </a:solidFill>
              </a:rPr>
              <a:t>run, but </a:t>
            </a:r>
            <a:r>
              <a:rPr lang="en-US" sz="1600" dirty="0">
                <a:solidFill>
                  <a:srgbClr val="E1E6EA"/>
                </a:solidFill>
              </a:rPr>
              <a:t>feel free to run on GPU and expensive </a:t>
            </a:r>
            <a:r>
              <a:rPr lang="en-US" sz="1600" dirty="0" smtClean="0">
                <a:solidFill>
                  <a:srgbClr val="E1E6EA"/>
                </a:solidFill>
              </a:rPr>
              <a:t>laptop.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E1E6EA"/>
                </a:solidFill>
              </a:rPr>
              <a:t>On economical </a:t>
            </a:r>
            <a:r>
              <a:rPr lang="en-US" sz="1600" dirty="0">
                <a:solidFill>
                  <a:srgbClr val="E1E6EA"/>
                </a:solidFill>
              </a:rPr>
              <a:t>cloud and generous </a:t>
            </a:r>
            <a:r>
              <a:rPr lang="en-US" sz="1600" dirty="0" smtClean="0">
                <a:solidFill>
                  <a:srgbClr val="E1E6EA"/>
                </a:solidFill>
              </a:rPr>
              <a:t>clouds.</a:t>
            </a:r>
            <a:endParaRPr lang="en-US" sz="16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E1E6EA"/>
                </a:solidFill>
              </a:rPr>
              <a:t>During </a:t>
            </a:r>
            <a:r>
              <a:rPr lang="en-US" sz="1600" dirty="0">
                <a:solidFill>
                  <a:srgbClr val="E1E6EA"/>
                </a:solidFill>
              </a:rPr>
              <a:t>d</a:t>
            </a:r>
            <a:r>
              <a:rPr lang="en-US" sz="1600" dirty="0" smtClean="0">
                <a:solidFill>
                  <a:srgbClr val="E1E6EA"/>
                </a:solidFill>
              </a:rPr>
              <a:t>emo do </a:t>
            </a:r>
            <a:r>
              <a:rPr lang="en-US" sz="1600" dirty="0">
                <a:solidFill>
                  <a:srgbClr val="E1E6EA"/>
                </a:solidFill>
              </a:rPr>
              <a:t>not ask </a:t>
            </a:r>
            <a:r>
              <a:rPr lang="en-US" sz="1600" dirty="0" smtClean="0">
                <a:solidFill>
                  <a:srgbClr val="E1E6EA"/>
                </a:solidFill>
              </a:rPr>
              <a:t>me many </a:t>
            </a:r>
            <a:r>
              <a:rPr lang="en-US" sz="1600" dirty="0">
                <a:solidFill>
                  <a:srgbClr val="E1E6EA"/>
                </a:solidFill>
              </a:rPr>
              <a:t>questions, </a:t>
            </a:r>
            <a:r>
              <a:rPr lang="en-US" sz="1600" dirty="0" smtClean="0">
                <a:solidFill>
                  <a:srgbClr val="E1E6EA"/>
                </a:solidFill>
              </a:rPr>
              <a:t>please </a:t>
            </a:r>
            <a:r>
              <a:rPr lang="en-US" sz="1600" dirty="0">
                <a:solidFill>
                  <a:srgbClr val="E1E6EA"/>
                </a:solidFill>
              </a:rPr>
              <a:t>ask </a:t>
            </a:r>
            <a:r>
              <a:rPr lang="en-US" sz="1600" dirty="0" err="1" smtClean="0">
                <a:solidFill>
                  <a:srgbClr val="E1E6EA"/>
                </a:solidFill>
              </a:rPr>
              <a:t>chatGPT</a:t>
            </a:r>
            <a:r>
              <a:rPr lang="en-US" sz="1600" dirty="0">
                <a:solidFill>
                  <a:srgbClr val="E1E6EA"/>
                </a:solidFill>
              </a:rPr>
              <a:t> </a:t>
            </a:r>
            <a:r>
              <a:rPr lang="en-US" sz="1600" dirty="0" smtClean="0">
                <a:solidFill>
                  <a:srgbClr val="E1E6EA"/>
                </a:solidFill>
                <a:sym typeface="Wingdings" panose="05000000000000000000" pitchFamily="2" charset="2"/>
              </a:rPr>
              <a:t></a:t>
            </a:r>
            <a:endParaRPr lang="en-US" sz="16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E1E6EA"/>
                </a:solidFill>
              </a:rPr>
              <a:t>To respect copyright, </a:t>
            </a:r>
            <a:r>
              <a:rPr lang="en-US" sz="1600" dirty="0">
                <a:solidFill>
                  <a:srgbClr val="E1E6EA"/>
                </a:solidFill>
              </a:rPr>
              <a:t>we use a demo version source,  but is the same framework, that is enterprise for </a:t>
            </a:r>
            <a:r>
              <a:rPr lang="en-US" sz="1600" dirty="0" smtClean="0">
                <a:solidFill>
                  <a:srgbClr val="E1E6EA"/>
                </a:solidFill>
              </a:rPr>
              <a:t>production.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E1E6EA"/>
                </a:solidFill>
              </a:rPr>
              <a:t>To ensure production </a:t>
            </a:r>
            <a:r>
              <a:rPr lang="en-US" sz="1600" dirty="0">
                <a:solidFill>
                  <a:srgbClr val="E1E6EA"/>
                </a:solidFill>
              </a:rPr>
              <a:t>first</a:t>
            </a:r>
            <a:r>
              <a:rPr lang="en-US" sz="1600" dirty="0" smtClean="0">
                <a:solidFill>
                  <a:srgbClr val="E1E6EA"/>
                </a:solidFill>
              </a:rPr>
              <a:t>, and stability, use: </a:t>
            </a:r>
            <a:r>
              <a:rPr lang="en-US" sz="1600" dirty="0">
                <a:solidFill>
                  <a:srgbClr val="E1E6EA"/>
                </a:solidFill>
              </a:rPr>
              <a:t>single-</a:t>
            </a:r>
            <a:r>
              <a:rPr lang="en-US" sz="1600" dirty="0" err="1">
                <a:solidFill>
                  <a:srgbClr val="E1E6EA"/>
                </a:solidFill>
              </a:rPr>
              <a:t>lockfile</a:t>
            </a:r>
            <a:r>
              <a:rPr lang="en-US" sz="1600" dirty="0">
                <a:solidFill>
                  <a:srgbClr val="E1E6EA"/>
                </a:solidFill>
              </a:rPr>
              <a:t> </a:t>
            </a:r>
            <a:r>
              <a:rPr lang="en-US" sz="1600" dirty="0" err="1" smtClean="0">
                <a:solidFill>
                  <a:srgbClr val="E1E6EA"/>
                </a:solidFill>
              </a:rPr>
              <a:t>monorepo</a:t>
            </a:r>
            <a:r>
              <a:rPr lang="en-US" sz="1600" dirty="0" smtClean="0">
                <a:solidFill>
                  <a:srgbClr val="E1E6EA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E1E6EA"/>
                </a:solidFill>
              </a:rPr>
              <a:t>Must evolve, so not stable (we are one team): PPT file stable, DB seed broken rare.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E1E6EA"/>
                </a:solidFill>
              </a:rPr>
              <a:t>Software </a:t>
            </a:r>
            <a:r>
              <a:rPr lang="en-US" sz="1600" dirty="0">
                <a:solidFill>
                  <a:srgbClr val="E1E6EA"/>
                </a:solidFill>
              </a:rPr>
              <a:t>all work without any issue, but speed due to hosting: need spend more OCI or </a:t>
            </a:r>
            <a:r>
              <a:rPr lang="en-US" sz="1600" dirty="0" err="1">
                <a:solidFill>
                  <a:srgbClr val="E1E6EA"/>
                </a:solidFill>
              </a:rPr>
              <a:t>Bluehost</a:t>
            </a:r>
            <a:r>
              <a:rPr lang="en-US" sz="1600" dirty="0">
                <a:solidFill>
                  <a:srgbClr val="E1E6EA"/>
                </a:solidFill>
              </a:rPr>
              <a:t>, to speed our servers: </a:t>
            </a:r>
            <a:r>
              <a:rPr lang="en-US" sz="1600" dirty="0" err="1">
                <a:solidFill>
                  <a:srgbClr val="E1E6EA"/>
                </a:solidFill>
              </a:rPr>
              <a:t>Bluehost</a:t>
            </a:r>
            <a:r>
              <a:rPr lang="en-US" sz="1600" dirty="0">
                <a:solidFill>
                  <a:srgbClr val="E1E6EA"/>
                </a:solidFill>
              </a:rPr>
              <a:t> might be cheaper. </a:t>
            </a:r>
            <a:endParaRPr lang="en-US" sz="1600" dirty="0" smtClean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E1E6EA"/>
                </a:solidFill>
              </a:rPr>
              <a:t>We </a:t>
            </a:r>
            <a:r>
              <a:rPr lang="en-US" sz="1600" dirty="0">
                <a:solidFill>
                  <a:srgbClr val="E1E6EA"/>
                </a:solidFill>
              </a:rPr>
              <a:t>are going to set a powerful DEMO laptop. </a:t>
            </a:r>
            <a:r>
              <a:rPr lang="en-US" sz="1600" dirty="0" smtClean="0">
                <a:solidFill>
                  <a:srgbClr val="E1E6EA"/>
                </a:solidFill>
              </a:rPr>
              <a:t>The app is </a:t>
            </a:r>
            <a:r>
              <a:rPr lang="en-US" sz="1600" dirty="0">
                <a:solidFill>
                  <a:srgbClr val="E1E6EA"/>
                </a:solidFill>
              </a:rPr>
              <a:t>fully functional with role-based authentication, dashboard </a:t>
            </a:r>
            <a:r>
              <a:rPr lang="en-US" sz="1600" dirty="0" smtClean="0">
                <a:solidFill>
                  <a:srgbClr val="E1E6EA"/>
                </a:solidFill>
              </a:rPr>
              <a:t>redirects. Its LLM </a:t>
            </a:r>
            <a:r>
              <a:rPr lang="en-US" sz="1600" dirty="0">
                <a:solidFill>
                  <a:srgbClr val="E1E6EA"/>
                </a:solidFill>
              </a:rPr>
              <a:t>pipeline </a:t>
            </a:r>
            <a:r>
              <a:rPr lang="en-US" sz="1600" dirty="0" smtClean="0">
                <a:solidFill>
                  <a:srgbClr val="E1E6EA"/>
                </a:solidFill>
              </a:rPr>
              <a:t>has no </a:t>
            </a:r>
            <a:r>
              <a:rPr lang="en-US" sz="1600" dirty="0">
                <a:solidFill>
                  <a:srgbClr val="E1E6EA"/>
                </a:solidFill>
              </a:rPr>
              <a:t>code </a:t>
            </a:r>
            <a:r>
              <a:rPr lang="en-US" sz="1600" dirty="0" smtClean="0">
                <a:solidFill>
                  <a:srgbClr val="E1E6EA"/>
                </a:solidFill>
              </a:rPr>
              <a:t>bugs, </a:t>
            </a:r>
            <a:r>
              <a:rPr lang="en-US" sz="1600" dirty="0">
                <a:solidFill>
                  <a:srgbClr val="E1E6EA"/>
                </a:solidFill>
              </a:rPr>
              <a:t>but </a:t>
            </a:r>
            <a:r>
              <a:rPr lang="en-US" sz="1600" dirty="0" smtClean="0">
                <a:solidFill>
                  <a:srgbClr val="E1E6EA"/>
                </a:solidFill>
              </a:rPr>
              <a:t>slow. </a:t>
            </a:r>
            <a:r>
              <a:rPr lang="en-US" sz="1600" dirty="0">
                <a:solidFill>
                  <a:srgbClr val="E1E6EA"/>
                </a:solidFill>
              </a:rPr>
              <a:t>Hardware upgrade </a:t>
            </a:r>
            <a:r>
              <a:rPr lang="en-US" sz="1600" dirty="0">
                <a:solidFill>
                  <a:srgbClr val="E1E6EA"/>
                </a:solidFill>
              </a:rPr>
              <a:t>(enough RAM/CPU for phi‑3 at least) </a:t>
            </a:r>
            <a:r>
              <a:rPr lang="en-US" sz="1600" dirty="0">
                <a:solidFill>
                  <a:srgbClr val="E1E6EA"/>
                </a:solidFill>
              </a:rPr>
              <a:t>alone may not be enough to make the LLM pipeline fast and reliable. A GPU or a smaller model is </a:t>
            </a:r>
            <a:r>
              <a:rPr lang="en-US" sz="1600">
                <a:solidFill>
                  <a:srgbClr val="E1E6EA"/>
                </a:solidFill>
              </a:rPr>
              <a:t>the </a:t>
            </a:r>
            <a:r>
              <a:rPr lang="en-US" sz="1600" smtClean="0">
                <a:solidFill>
                  <a:srgbClr val="E1E6EA"/>
                </a:solidFill>
              </a:rPr>
              <a:t>solution</a:t>
            </a:r>
            <a:r>
              <a:rPr lang="en-US" sz="1600" dirty="0">
                <a:solidFill>
                  <a:srgbClr val="E1E6EA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E1E6EA"/>
                </a:solidFill>
              </a:rPr>
              <a:t>Product </a:t>
            </a:r>
            <a:r>
              <a:rPr lang="en-US" sz="1600" dirty="0">
                <a:solidFill>
                  <a:srgbClr val="E1E6EA"/>
                </a:solidFill>
              </a:rPr>
              <a:t>no warranty, no guarantee, but developer will </a:t>
            </a:r>
            <a:r>
              <a:rPr lang="en-US" sz="1600" dirty="0" smtClean="0">
                <a:solidFill>
                  <a:srgbClr val="E1E6EA"/>
                </a:solidFill>
              </a:rPr>
              <a:t>appreciate.</a:t>
            </a:r>
          </a:p>
        </p:txBody>
      </p:sp>
    </p:spTree>
    <p:extLst>
      <p:ext uri="{BB962C8B-B14F-4D97-AF65-F5344CB8AC3E}">
        <p14:creationId xmlns:p14="http://schemas.microsoft.com/office/powerpoint/2010/main" val="123617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737" y="1325125"/>
            <a:ext cx="37147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 smtClean="0">
                <a:solidFill>
                  <a:srgbClr val="E1E7EB"/>
                </a:solidFill>
              </a:rPr>
              <a:t>About </a:t>
            </a:r>
            <a:r>
              <a:rPr lang="en-CA" sz="3200" dirty="0">
                <a:solidFill>
                  <a:srgbClr val="E1E7EB"/>
                </a:solidFill>
              </a:rPr>
              <a:t>the </a:t>
            </a:r>
            <a:r>
              <a:rPr lang="en-CA" sz="3200" dirty="0" smtClean="0">
                <a:solidFill>
                  <a:srgbClr val="E1E7EB"/>
                </a:solidFill>
              </a:rPr>
              <a:t>Presenters</a:t>
            </a:r>
            <a:endParaRPr lang="en-CA" sz="3200" dirty="0">
              <a:solidFill>
                <a:srgbClr val="E1E7E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11335" y="2168525"/>
            <a:ext cx="617672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E1E7EB"/>
                </a:solidFill>
              </a:rPr>
              <a:t>Menghui </a:t>
            </a:r>
            <a:r>
              <a:rPr lang="en-US" sz="2000" dirty="0" smtClean="0">
                <a:solidFill>
                  <a:srgbClr val="E1E7EB"/>
                </a:solidFill>
              </a:rPr>
              <a:t>Nie, known </a:t>
            </a:r>
            <a:r>
              <a:rPr lang="en-US" sz="2000" dirty="0">
                <a:solidFill>
                  <a:srgbClr val="E1E7EB"/>
                </a:solidFill>
              </a:rPr>
              <a:t>online as Cyber Dragon (CD</a:t>
            </a:r>
            <a:r>
              <a:rPr lang="en-US" sz="2000" dirty="0" smtClean="0">
                <a:solidFill>
                  <a:srgbClr val="E1E7EB"/>
                </a:solidFill>
              </a:rPr>
              <a:t>) </a:t>
            </a:r>
            <a:r>
              <a:rPr lang="zh-CN" altLang="en-US" sz="2000" dirty="0" smtClean="0">
                <a:solidFill>
                  <a:srgbClr val="E1E7EB"/>
                </a:solidFill>
              </a:rPr>
              <a:t>电子龙</a:t>
            </a:r>
            <a:r>
              <a:rPr lang="en-US" sz="2000" dirty="0" smtClean="0">
                <a:solidFill>
                  <a:srgbClr val="E1E7EB"/>
                </a:solidFill>
              </a:rPr>
              <a:t> is a </a:t>
            </a:r>
            <a:r>
              <a:rPr lang="en-US" sz="2000" dirty="0">
                <a:solidFill>
                  <a:srgbClr val="E1E7EB"/>
                </a:solidFill>
              </a:rPr>
              <a:t>multidisciplinary technologist whose career spans elite mathematics, </a:t>
            </a:r>
            <a:r>
              <a:rPr lang="en-US" sz="2000" dirty="0" smtClean="0">
                <a:solidFill>
                  <a:srgbClr val="E1E7EB"/>
                </a:solidFill>
              </a:rPr>
              <a:t>distributed </a:t>
            </a:r>
            <a:r>
              <a:rPr lang="en-US" sz="2000" dirty="0">
                <a:solidFill>
                  <a:srgbClr val="E1E7EB"/>
                </a:solidFill>
              </a:rPr>
              <a:t>enterprise </a:t>
            </a:r>
            <a:r>
              <a:rPr lang="en-US" sz="2000" dirty="0" smtClean="0">
                <a:solidFill>
                  <a:srgbClr val="E1E7EB"/>
                </a:solidFill>
              </a:rPr>
              <a:t>architecture, </a:t>
            </a:r>
            <a:r>
              <a:rPr lang="en-US" sz="2000" dirty="0">
                <a:solidFill>
                  <a:srgbClr val="E1E7EB"/>
                </a:solidFill>
              </a:rPr>
              <a:t>robotics, AI systems, and </a:t>
            </a:r>
            <a:r>
              <a:rPr lang="en-US" sz="2000" dirty="0" smtClean="0">
                <a:solidFill>
                  <a:srgbClr val="E1E7EB"/>
                </a:solidFill>
              </a:rPr>
              <a:t>block chain crypto. </a:t>
            </a:r>
            <a:r>
              <a:rPr lang="en-US" sz="2000" dirty="0">
                <a:solidFill>
                  <a:srgbClr val="E1E7EB"/>
                </a:solidFill>
              </a:rPr>
              <a:t>A top math high‑school student among millions in national </a:t>
            </a:r>
            <a:r>
              <a:rPr lang="en-US" sz="2000" dirty="0" smtClean="0">
                <a:solidFill>
                  <a:srgbClr val="E1E7EB"/>
                </a:solidFill>
              </a:rPr>
              <a:t>exams, </a:t>
            </a:r>
            <a:r>
              <a:rPr lang="en-US" sz="2000" dirty="0">
                <a:solidFill>
                  <a:srgbClr val="E1E7EB"/>
                </a:solidFill>
              </a:rPr>
              <a:t>he went on to engineer </a:t>
            </a:r>
            <a:r>
              <a:rPr lang="en-US" sz="2000" dirty="0" smtClean="0">
                <a:solidFill>
                  <a:srgbClr val="E1E7EB"/>
                </a:solidFill>
              </a:rPr>
              <a:t>critical </a:t>
            </a:r>
            <a:r>
              <a:rPr lang="en-US" sz="2000" dirty="0">
                <a:solidFill>
                  <a:srgbClr val="E1E7EB"/>
                </a:solidFill>
              </a:rPr>
              <a:t>systems at Huawei, Nortel, Oracle, and the Canadian Federal Government, later becoming an </a:t>
            </a:r>
            <a:r>
              <a:rPr lang="en-US" sz="2000" dirty="0" smtClean="0">
                <a:solidFill>
                  <a:srgbClr val="E1E7EB"/>
                </a:solidFill>
              </a:rPr>
              <a:t>A9‑level engineering </a:t>
            </a:r>
            <a:r>
              <a:rPr lang="en-US" sz="2000" dirty="0">
                <a:solidFill>
                  <a:srgbClr val="E1E7EB"/>
                </a:solidFill>
              </a:rPr>
              <a:t>on intelligence led police and IBM Big Data platforms</a:t>
            </a:r>
            <a:r>
              <a:rPr lang="en-US" sz="2000" dirty="0" smtClean="0">
                <a:solidFill>
                  <a:srgbClr val="E1E7EB"/>
                </a:solidFill>
              </a:rPr>
              <a:t>. As Principal Software Engineer, he </a:t>
            </a:r>
            <a:r>
              <a:rPr lang="en-US" sz="2000" dirty="0">
                <a:solidFill>
                  <a:srgbClr val="E1E7EB"/>
                </a:solidFill>
              </a:rPr>
              <a:t>has led </a:t>
            </a:r>
            <a:r>
              <a:rPr lang="en-US" sz="2000" dirty="0" smtClean="0">
                <a:solidFill>
                  <a:srgbClr val="E1E7EB"/>
                </a:solidFill>
              </a:rPr>
              <a:t>team at </a:t>
            </a:r>
            <a:r>
              <a:rPr lang="en-US" sz="2000" dirty="0">
                <a:solidFill>
                  <a:srgbClr val="E1E7EB"/>
                </a:solidFill>
              </a:rPr>
              <a:t>a NASDAQ‑listed Boston robotics company, </a:t>
            </a:r>
            <a:r>
              <a:rPr lang="en-US" sz="2000" dirty="0" smtClean="0">
                <a:solidFill>
                  <a:srgbClr val="E1E7EB"/>
                </a:solidFill>
              </a:rPr>
              <a:t>later in </a:t>
            </a:r>
            <a:r>
              <a:rPr lang="en-US" sz="2000" dirty="0">
                <a:solidFill>
                  <a:srgbClr val="E1E7EB"/>
                </a:solidFill>
              </a:rPr>
              <a:t>Toronto built AI‑driven medical search </a:t>
            </a:r>
            <a:r>
              <a:rPr lang="en-US" sz="2000" dirty="0" smtClean="0">
                <a:solidFill>
                  <a:srgbClr val="E1E7EB"/>
                </a:solidFill>
              </a:rPr>
              <a:t>app </a:t>
            </a:r>
            <a:r>
              <a:rPr lang="en-US" sz="2000" dirty="0">
                <a:solidFill>
                  <a:srgbClr val="E1E7EB"/>
                </a:solidFill>
              </a:rPr>
              <a:t>with </a:t>
            </a:r>
            <a:r>
              <a:rPr lang="en-US" sz="2000" dirty="0" smtClean="0">
                <a:solidFill>
                  <a:srgbClr val="E1E7EB"/>
                </a:solidFill>
              </a:rPr>
              <a:t>LLMs and RAG, </a:t>
            </a:r>
            <a:r>
              <a:rPr lang="en-US" sz="2000" dirty="0">
                <a:solidFill>
                  <a:srgbClr val="E1E7EB"/>
                </a:solidFill>
              </a:rPr>
              <a:t>and now serves as CTO of SNAG, a </a:t>
            </a:r>
            <a:r>
              <a:rPr lang="en-US" sz="2000" dirty="0" smtClean="0">
                <a:solidFill>
                  <a:srgbClr val="E1E7EB"/>
                </a:solidFill>
              </a:rPr>
              <a:t>crypto investigation </a:t>
            </a:r>
            <a:r>
              <a:rPr lang="en-US" sz="2000" dirty="0">
                <a:solidFill>
                  <a:srgbClr val="E1E7EB"/>
                </a:solidFill>
              </a:rPr>
              <a:t>platform. His work spans LLMs, RAG pipelines, </a:t>
            </a:r>
            <a:r>
              <a:rPr lang="en-US" sz="2000" dirty="0" smtClean="0">
                <a:solidFill>
                  <a:srgbClr val="E1E7EB"/>
                </a:solidFill>
              </a:rPr>
              <a:t>full stack, block chain investigation.</a:t>
            </a:r>
            <a:endParaRPr lang="en-US" sz="2000" dirty="0">
              <a:solidFill>
                <a:srgbClr val="E1E7EB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060" y="2168525"/>
            <a:ext cx="4200525" cy="4200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684" y="4882550"/>
            <a:ext cx="1751162" cy="175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8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737" y="1325125"/>
            <a:ext cx="23052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>
                <a:solidFill>
                  <a:srgbClr val="E1E7EB"/>
                </a:solidFill>
              </a:rPr>
              <a:t>The </a:t>
            </a:r>
            <a:r>
              <a:rPr lang="en-CA" sz="3200" dirty="0" smtClean="0">
                <a:solidFill>
                  <a:srgbClr val="E1E7EB"/>
                </a:solidFill>
              </a:rPr>
              <a:t>Problem</a:t>
            </a:r>
            <a:endParaRPr lang="en-CA" sz="3200" dirty="0">
              <a:solidFill>
                <a:srgbClr val="E1E7EB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4738" y="2195383"/>
            <a:ext cx="96159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When put thousands packages together: open sources or not.</a:t>
            </a: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Versions conflict.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OS and platform: Linux, Node JS etc.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Build tool issues.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>
                <a:solidFill>
                  <a:srgbClr val="E1E6EA"/>
                </a:solidFill>
              </a:rPr>
              <a:t>Monorepo</a:t>
            </a:r>
            <a:r>
              <a:rPr lang="en-US" sz="2400" dirty="0" smtClean="0">
                <a:solidFill>
                  <a:srgbClr val="E1E6EA"/>
                </a:solidFill>
              </a:rPr>
              <a:t> is large.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Free version of </a:t>
            </a:r>
            <a:r>
              <a:rPr lang="en-US" sz="2400" dirty="0" err="1" smtClean="0">
                <a:solidFill>
                  <a:srgbClr val="E1E6EA"/>
                </a:solidFill>
              </a:rPr>
              <a:t>ChatGPT</a:t>
            </a:r>
            <a:r>
              <a:rPr lang="en-US" sz="2400" dirty="0" smtClean="0">
                <a:solidFill>
                  <a:srgbClr val="E1E6EA"/>
                </a:solidFill>
              </a:rPr>
              <a:t> limit: weak in environment setup vs coding.</a:t>
            </a:r>
          </a:p>
        </p:txBody>
      </p:sp>
    </p:spTree>
    <p:extLst>
      <p:ext uri="{BB962C8B-B14F-4D97-AF65-F5344CB8AC3E}">
        <p14:creationId xmlns:p14="http://schemas.microsoft.com/office/powerpoint/2010/main" val="327190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737" y="1325125"/>
            <a:ext cx="33059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>
                <a:solidFill>
                  <a:srgbClr val="E1E7EB"/>
                </a:solidFill>
              </a:rPr>
              <a:t>The </a:t>
            </a:r>
            <a:r>
              <a:rPr lang="en-CA" sz="3200" dirty="0" smtClean="0">
                <a:solidFill>
                  <a:srgbClr val="E1E7EB"/>
                </a:solidFill>
              </a:rPr>
              <a:t>Solution </a:t>
            </a:r>
            <a:r>
              <a:rPr lang="en-CA" sz="3200" dirty="0">
                <a:solidFill>
                  <a:srgbClr val="E1E7EB"/>
                </a:solidFill>
              </a:rPr>
              <a:t>– </a:t>
            </a:r>
            <a:r>
              <a:rPr lang="en-CA" sz="3200" dirty="0" err="1" smtClean="0">
                <a:solidFill>
                  <a:srgbClr val="E1E7EB"/>
                </a:solidFill>
              </a:rPr>
              <a:t>stAI</a:t>
            </a:r>
            <a:endParaRPr lang="en-CA" sz="3200" dirty="0">
              <a:solidFill>
                <a:srgbClr val="E1E7EB"/>
              </a:solidFill>
            </a:endParaRPr>
          </a:p>
          <a:p>
            <a:endParaRPr lang="en-CA" sz="3200" dirty="0">
              <a:solidFill>
                <a:srgbClr val="E1E7EB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4738" y="2195383"/>
            <a:ext cx="96159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Nothing complex, but the trick is: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>
                <a:solidFill>
                  <a:srgbClr val="E1E6EA"/>
                </a:solidFill>
              </a:rPr>
              <a:t>ChatGPT</a:t>
            </a:r>
            <a:r>
              <a:rPr lang="en-US" sz="2400" dirty="0" smtClean="0">
                <a:solidFill>
                  <a:srgbClr val="E1E6EA"/>
                </a:solidFill>
              </a:rPr>
              <a:t> good about coding, but not integration.</a:t>
            </a: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Battle tested.</a:t>
            </a: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Value of the time we had spent, about 25 months.</a:t>
            </a: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E1E6EA"/>
                </a:solidFill>
              </a:rPr>
              <a:t>Macallan</a:t>
            </a:r>
            <a:r>
              <a:rPr lang="en-US" sz="2400" dirty="0">
                <a:solidFill>
                  <a:srgbClr val="E1E6EA"/>
                </a:solidFill>
              </a:rPr>
              <a:t> 25 Year Old is a highly acclaimed, luxury single </a:t>
            </a:r>
            <a:r>
              <a:rPr lang="en-US" sz="2400" dirty="0" smtClean="0">
                <a:solidFill>
                  <a:srgbClr val="E1E6EA"/>
                </a:solidFill>
              </a:rPr>
              <a:t>Scotch whisky.</a:t>
            </a:r>
          </a:p>
        </p:txBody>
      </p:sp>
    </p:spTree>
    <p:extLst>
      <p:ext uri="{BB962C8B-B14F-4D97-AF65-F5344CB8AC3E}">
        <p14:creationId xmlns:p14="http://schemas.microsoft.com/office/powerpoint/2010/main" val="410589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737" y="1325125"/>
            <a:ext cx="62965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smtClean="0">
                <a:solidFill>
                  <a:srgbClr val="E1E7EB"/>
                </a:solidFill>
              </a:rPr>
              <a:t>Benefits </a:t>
            </a:r>
            <a:r>
              <a:rPr lang="en-CA" sz="3200" dirty="0">
                <a:solidFill>
                  <a:srgbClr val="E1E7EB"/>
                </a:solidFill>
              </a:rPr>
              <a:t>of </a:t>
            </a:r>
            <a:r>
              <a:rPr lang="en-CA" sz="3200" dirty="0" err="1" smtClean="0">
                <a:solidFill>
                  <a:srgbClr val="E1E7EB"/>
                </a:solidFill>
              </a:rPr>
              <a:t>stAI</a:t>
            </a:r>
            <a:endParaRPr lang="en-CA" sz="3200" dirty="0">
              <a:solidFill>
                <a:srgbClr val="E1E7EB"/>
              </a:solidFill>
            </a:endParaRPr>
          </a:p>
          <a:p>
            <a:endParaRPr lang="en-CA" sz="3200" dirty="0">
              <a:solidFill>
                <a:srgbClr val="E1E7EB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4738" y="2195383"/>
            <a:ext cx="961593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E1E6EA"/>
                </a:solidFill>
              </a:rPr>
              <a:t>stAI</a:t>
            </a:r>
            <a:r>
              <a:rPr lang="en-US" sz="2400" dirty="0">
                <a:solidFill>
                  <a:srgbClr val="E1E6EA"/>
                </a:solidFill>
              </a:rPr>
              <a:t> is a pre-configured AI development and technology enablement environment. It removes the friction between people and AI capability -so users can start building, learning, and innovating from Day </a:t>
            </a:r>
            <a:r>
              <a:rPr lang="en-US" sz="2400" dirty="0" smtClean="0">
                <a:solidFill>
                  <a:srgbClr val="E1E6EA"/>
                </a:solidFill>
              </a:rPr>
              <a:t>One.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>
                <a:solidFill>
                  <a:srgbClr val="E1E6EA"/>
                </a:solidFill>
              </a:rPr>
              <a:t>dockers</a:t>
            </a:r>
            <a:r>
              <a:rPr lang="en-US" sz="2400" dirty="0" smtClean="0">
                <a:solidFill>
                  <a:srgbClr val="E1E6EA"/>
                </a:solidFill>
              </a:rPr>
              <a:t> and </a:t>
            </a:r>
            <a:r>
              <a:rPr lang="en-US" sz="2400" dirty="0" err="1" smtClean="0">
                <a:solidFill>
                  <a:srgbClr val="E1E6EA"/>
                </a:solidFill>
              </a:rPr>
              <a:t>yml</a:t>
            </a:r>
            <a:r>
              <a:rPr lang="en-US" sz="2400" dirty="0" smtClean="0">
                <a:solidFill>
                  <a:srgbClr val="E1E6EA"/>
                </a:solidFill>
              </a:rPr>
              <a:t> files.</a:t>
            </a:r>
            <a:endParaRPr lang="en-US" sz="2400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Real code, and design patterns.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Lint and type check.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E1E6EA"/>
                </a:solidFill>
              </a:rPr>
              <a:t>Tests</a:t>
            </a:r>
            <a:r>
              <a:rPr lang="en-US" sz="2400" dirty="0" smtClean="0">
                <a:solidFill>
                  <a:srgbClr val="E1E6EA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databases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 smtClean="0">
                <a:solidFill>
                  <a:srgbClr val="E1E6EA"/>
                </a:solidFill>
              </a:rPr>
              <a:t>em</a:t>
            </a:r>
            <a:endParaRPr lang="en-US" sz="2400" dirty="0" smtClean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cm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E1E6EA"/>
                </a:solidFill>
              </a:rPr>
              <a:t>model files portable.</a:t>
            </a:r>
          </a:p>
        </p:txBody>
      </p:sp>
    </p:spTree>
    <p:extLst>
      <p:ext uri="{BB962C8B-B14F-4D97-AF65-F5344CB8AC3E}">
        <p14:creationId xmlns:p14="http://schemas.microsoft.com/office/powerpoint/2010/main" val="133654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4737" y="1325125"/>
            <a:ext cx="76153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smtClean="0">
                <a:solidFill>
                  <a:srgbClr val="E1E7EB"/>
                </a:solidFill>
              </a:rPr>
              <a:t>How </a:t>
            </a:r>
            <a:r>
              <a:rPr lang="en-CA" sz="3200" dirty="0" err="1" smtClean="0">
                <a:solidFill>
                  <a:srgbClr val="E1E7EB"/>
                </a:solidFill>
              </a:rPr>
              <a:t>stAI</a:t>
            </a:r>
            <a:r>
              <a:rPr lang="en-CA" sz="3200" dirty="0" smtClean="0">
                <a:solidFill>
                  <a:srgbClr val="E1E7EB"/>
                </a:solidFill>
              </a:rPr>
              <a:t> Works – zoom in 200% </a:t>
            </a:r>
            <a:endParaRPr lang="en-CA" sz="3200" dirty="0">
              <a:solidFill>
                <a:srgbClr val="E1E7EB"/>
              </a:solidFill>
            </a:endParaRPr>
          </a:p>
          <a:p>
            <a:endParaRPr lang="en-CA" sz="3200" dirty="0">
              <a:solidFill>
                <a:srgbClr val="E1E7EB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4738" y="2195383"/>
            <a:ext cx="961593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We can zoom in more at 500%, 2000% </a:t>
            </a:r>
            <a:r>
              <a:rPr lang="en-US" dirty="0" err="1" smtClean="0">
                <a:solidFill>
                  <a:srgbClr val="E1E6EA"/>
                </a:solidFill>
              </a:rPr>
              <a:t>etc</a:t>
            </a:r>
            <a:r>
              <a:rPr lang="en-US" dirty="0" smtClean="0">
                <a:solidFill>
                  <a:srgbClr val="E1E6EA"/>
                </a:solidFill>
              </a:rPr>
              <a:t> for different webinars.</a:t>
            </a:r>
            <a:endParaRPr lang="en-US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Zoom200-1: Windows and VMware.</a:t>
            </a:r>
            <a:endParaRPr lang="en-US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Zoom200-2: Ubuntu start: logo: 10 years, EU, security.</a:t>
            </a:r>
            <a:endParaRPr lang="en-US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Zoom200-3: </a:t>
            </a:r>
            <a:r>
              <a:rPr lang="en-US" dirty="0">
                <a:solidFill>
                  <a:srgbClr val="E1E6EA"/>
                </a:solidFill>
              </a:rPr>
              <a:t>Ubuntu </a:t>
            </a:r>
            <a:r>
              <a:rPr lang="en-US" dirty="0" smtClean="0">
                <a:solidFill>
                  <a:srgbClr val="E1E6EA"/>
                </a:solidFill>
              </a:rPr>
              <a:t>pre flight: OS orientation, files and folders </a:t>
            </a:r>
            <a:r>
              <a:rPr lang="en-US" dirty="0">
                <a:solidFill>
                  <a:srgbClr val="E1E6EA"/>
                </a:solidFill>
              </a:rPr>
              <a:t>(</a:t>
            </a:r>
            <a:r>
              <a:rPr lang="en-US" dirty="0" smtClean="0">
                <a:solidFill>
                  <a:srgbClr val="E1E6EA"/>
                </a:solidFill>
              </a:rPr>
              <a:t>tree4mr.txt).</a:t>
            </a:r>
            <a:endParaRPr lang="en-US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Zoom200-4: Docker Swarm: DB in </a:t>
            </a:r>
            <a:r>
              <a:rPr lang="en-US" dirty="0" err="1" smtClean="0">
                <a:solidFill>
                  <a:srgbClr val="E1E6EA"/>
                </a:solidFill>
              </a:rPr>
              <a:t>VSCode</a:t>
            </a:r>
            <a:r>
              <a:rPr lang="en-US" dirty="0" smtClean="0">
                <a:solidFill>
                  <a:srgbClr val="E1E6EA"/>
                </a:solidFill>
              </a:rPr>
              <a:t>, </a:t>
            </a:r>
            <a:r>
              <a:rPr lang="en-US" dirty="0" err="1" smtClean="0">
                <a:solidFill>
                  <a:srgbClr val="E1E6EA"/>
                </a:solidFill>
              </a:rPr>
              <a:t>VectorDB</a:t>
            </a:r>
            <a:r>
              <a:rPr lang="en-US" dirty="0" smtClean="0">
                <a:solidFill>
                  <a:srgbClr val="E1E6EA"/>
                </a:solidFill>
              </a:rPr>
              <a:t>, EM, CM, port numbers.</a:t>
            </a:r>
            <a:endParaRPr lang="en-US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Zoom200-5: Express JS: web server</a:t>
            </a:r>
            <a:r>
              <a:rPr lang="en-US" dirty="0">
                <a:solidFill>
                  <a:srgbClr val="E1E6EA"/>
                </a:solidFill>
              </a:rPr>
              <a:t>, </a:t>
            </a:r>
            <a:r>
              <a:rPr lang="en-US" dirty="0" smtClean="0">
                <a:solidFill>
                  <a:srgbClr val="E1E6EA"/>
                </a:solidFill>
              </a:rPr>
              <a:t>orchestrator, API, data seeding in </a:t>
            </a:r>
            <a:r>
              <a:rPr lang="en-US" dirty="0" err="1" smtClean="0">
                <a:solidFill>
                  <a:srgbClr val="E1E6EA"/>
                </a:solidFill>
              </a:rPr>
              <a:t>mongodb</a:t>
            </a:r>
            <a:r>
              <a:rPr lang="en-US" dirty="0" smtClean="0">
                <a:solidFill>
                  <a:srgbClr val="E1E6EA"/>
                </a:solidFill>
              </a:rPr>
              <a:t> and </a:t>
            </a:r>
            <a:r>
              <a:rPr lang="en-US" dirty="0" err="1" smtClean="0">
                <a:solidFill>
                  <a:srgbClr val="E1E6EA"/>
                </a:solidFill>
              </a:rPr>
              <a:t>vectorDB</a:t>
            </a:r>
            <a:r>
              <a:rPr lang="en-US" dirty="0" smtClean="0">
                <a:solidFill>
                  <a:srgbClr val="E1E6EA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Zoom200-6: Code monitoring (nq.sh).</a:t>
            </a:r>
            <a:endParaRPr lang="en-US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Zoom200-7: React/Next JS: front end with Tailwind, </a:t>
            </a:r>
            <a:r>
              <a:rPr lang="en-US" dirty="0" err="1" smtClean="0">
                <a:solidFill>
                  <a:srgbClr val="E1E6EA"/>
                </a:solidFill>
              </a:rPr>
              <a:t>HeroUI</a:t>
            </a:r>
            <a:r>
              <a:rPr lang="en-US" dirty="0" smtClean="0">
                <a:solidFill>
                  <a:srgbClr val="E1E6EA"/>
                </a:solidFill>
              </a:rPr>
              <a:t>, </a:t>
            </a:r>
            <a:r>
              <a:rPr lang="en-US" dirty="0" err="1" smtClean="0">
                <a:solidFill>
                  <a:srgbClr val="E1E6EA"/>
                </a:solidFill>
              </a:rPr>
              <a:t>Swiper</a:t>
            </a:r>
            <a:r>
              <a:rPr lang="en-US" dirty="0">
                <a:solidFill>
                  <a:srgbClr val="E1E6EA"/>
                </a:solidFill>
              </a:rPr>
              <a:t>, Framer </a:t>
            </a:r>
            <a:r>
              <a:rPr lang="en-US" dirty="0" smtClean="0">
                <a:solidFill>
                  <a:srgbClr val="E1E6EA"/>
                </a:solidFill>
              </a:rPr>
              <a:t>Motion.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Zoom200-8: UI and Storybook: modal and Redux, toast, dark mode.</a:t>
            </a:r>
            <a:endParaRPr lang="en-US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Zoom200-9: logo in as Google, and crypto wallet with Clerk user management.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Zoom200-10: </a:t>
            </a:r>
            <a:r>
              <a:rPr lang="en-US" dirty="0">
                <a:solidFill>
                  <a:srgbClr val="E1E6EA"/>
                </a:solidFill>
              </a:rPr>
              <a:t>search doctor with AI LLMs, show code RAG and agent</a:t>
            </a:r>
            <a:r>
              <a:rPr lang="en-US" dirty="0" smtClean="0">
                <a:solidFill>
                  <a:srgbClr val="E1E6EA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Zoom200-11: for all workspaces: lint, </a:t>
            </a:r>
            <a:r>
              <a:rPr lang="en-US" dirty="0" err="1" smtClean="0">
                <a:solidFill>
                  <a:srgbClr val="E1E6EA"/>
                </a:solidFill>
              </a:rPr>
              <a:t>typecheck</a:t>
            </a:r>
            <a:r>
              <a:rPr lang="en-US" dirty="0" smtClean="0">
                <a:solidFill>
                  <a:srgbClr val="E1E6EA"/>
                </a:solidFill>
              </a:rPr>
              <a:t>, unit and other tests.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E1E6EA"/>
                </a:solidFill>
              </a:rPr>
              <a:t>Zoom200-12: </a:t>
            </a:r>
            <a:r>
              <a:rPr lang="en-US" dirty="0" smtClean="0">
                <a:solidFill>
                  <a:srgbClr val="E1E6EA"/>
                </a:solidFill>
              </a:rPr>
              <a:t>syn.sh for </a:t>
            </a:r>
            <a:r>
              <a:rPr lang="en-US" dirty="0" err="1" smtClean="0">
                <a:solidFill>
                  <a:srgbClr val="E1E6EA"/>
                </a:solidFill>
              </a:rPr>
              <a:t>monorepo</a:t>
            </a:r>
            <a:r>
              <a:rPr lang="en-US" dirty="0" smtClean="0">
                <a:solidFill>
                  <a:srgbClr val="E1E6EA"/>
                </a:solidFill>
              </a:rPr>
              <a:t> regular health check: many folders, many people use.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Zoom200-13: deploy to Oracle OCI: </a:t>
            </a:r>
            <a:r>
              <a:rPr lang="en-US" dirty="0" err="1" smtClean="0">
                <a:solidFill>
                  <a:srgbClr val="E1E6EA"/>
                </a:solidFill>
              </a:rPr>
              <a:t>dockerfile</a:t>
            </a:r>
            <a:r>
              <a:rPr lang="en-US" dirty="0" smtClean="0">
                <a:solidFill>
                  <a:srgbClr val="E1E6EA"/>
                </a:solidFill>
              </a:rPr>
              <a:t>, and </a:t>
            </a:r>
            <a:r>
              <a:rPr lang="en-US" dirty="0" err="1" smtClean="0">
                <a:solidFill>
                  <a:srgbClr val="E1E6EA"/>
                </a:solidFill>
              </a:rPr>
              <a:t>yml</a:t>
            </a:r>
            <a:r>
              <a:rPr lang="en-US" dirty="0" smtClean="0">
                <a:solidFill>
                  <a:srgbClr val="E1E6EA"/>
                </a:solidFill>
              </a:rPr>
              <a:t> files, OCI in browser and in CLI.</a:t>
            </a:r>
            <a:endParaRPr lang="en-US" dirty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E1E6EA"/>
                </a:solidFill>
              </a:rPr>
              <a:t>Zoom200-14: </a:t>
            </a:r>
            <a:r>
              <a:rPr lang="en-US" dirty="0" err="1" smtClean="0">
                <a:solidFill>
                  <a:srgbClr val="E1E6EA"/>
                </a:solidFill>
              </a:rPr>
              <a:t>docker</a:t>
            </a:r>
            <a:r>
              <a:rPr lang="en-US" dirty="0" smtClean="0">
                <a:solidFill>
                  <a:srgbClr val="E1E6EA"/>
                </a:solidFill>
              </a:rPr>
              <a:t> image tags: </a:t>
            </a:r>
            <a:r>
              <a:rPr lang="en-US" dirty="0">
                <a:solidFill>
                  <a:srgbClr val="E1E6EA"/>
                </a:solidFill>
              </a:rPr>
              <a:t>hub.docker.com.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000" dirty="0" smtClean="0">
              <a:solidFill>
                <a:srgbClr val="E1E6EA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000" dirty="0" smtClean="0">
              <a:solidFill>
                <a:srgbClr val="E1E6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9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m_empty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734</TotalTime>
  <Words>1131</Words>
  <Application>Microsoft Office PowerPoint</Application>
  <PresentationFormat>Widescreen</PresentationFormat>
  <Paragraphs>101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宋体</vt:lpstr>
      <vt:lpstr>Arial</vt:lpstr>
      <vt:lpstr>Calibri</vt:lpstr>
      <vt:lpstr>Calibri Light</vt:lpstr>
      <vt:lpstr>Times</vt:lpstr>
      <vt:lpstr>Wingdings</vt:lpstr>
      <vt:lpstr>sm_empty_Office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Menghui</dc:creator>
  <cp:lastModifiedBy>Microsoft account</cp:lastModifiedBy>
  <cp:revision>331</cp:revision>
  <dcterms:created xsi:type="dcterms:W3CDTF">2021-05-02T03:51:11Z</dcterms:created>
  <dcterms:modified xsi:type="dcterms:W3CDTF">2026-06-06T13:17:40Z</dcterms:modified>
</cp:coreProperties>
</file>